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0"/>
  </p:notesMasterIdLst>
  <p:sldIdLst>
    <p:sldId id="638" r:id="rId2"/>
    <p:sldId id="258" r:id="rId3"/>
    <p:sldId id="261" r:id="rId4"/>
    <p:sldId id="303" r:id="rId5"/>
    <p:sldId id="263" r:id="rId6"/>
    <p:sldId id="267" r:id="rId7"/>
    <p:sldId id="266" r:id="rId8"/>
    <p:sldId id="268" r:id="rId9"/>
    <p:sldId id="308" r:id="rId10"/>
    <p:sldId id="327" r:id="rId11"/>
    <p:sldId id="620" r:id="rId12"/>
    <p:sldId id="621" r:id="rId13"/>
    <p:sldId id="639" r:id="rId14"/>
    <p:sldId id="640" r:id="rId15"/>
    <p:sldId id="641" r:id="rId16"/>
    <p:sldId id="642" r:id="rId17"/>
    <p:sldId id="643" r:id="rId18"/>
    <p:sldId id="644" r:id="rId19"/>
    <p:sldId id="645" r:id="rId20"/>
    <p:sldId id="646" r:id="rId21"/>
    <p:sldId id="647" r:id="rId22"/>
    <p:sldId id="648" r:id="rId23"/>
    <p:sldId id="649" r:id="rId24"/>
    <p:sldId id="650" r:id="rId25"/>
    <p:sldId id="651" r:id="rId26"/>
    <p:sldId id="652" r:id="rId27"/>
    <p:sldId id="653" r:id="rId28"/>
    <p:sldId id="654" r:id="rId29"/>
    <p:sldId id="655" r:id="rId30"/>
    <p:sldId id="330" r:id="rId31"/>
    <p:sldId id="331" r:id="rId32"/>
    <p:sldId id="332" r:id="rId33"/>
    <p:sldId id="333" r:id="rId34"/>
    <p:sldId id="334" r:id="rId35"/>
    <p:sldId id="335" r:id="rId36"/>
    <p:sldId id="265" r:id="rId37"/>
    <p:sldId id="622" r:id="rId38"/>
    <p:sldId id="62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6"/>
    <p:restoredTop sz="93908"/>
  </p:normalViewPr>
  <p:slideViewPr>
    <p:cSldViewPr snapToGrid="0" snapToObjects="1" showGuides="1">
      <p:cViewPr varScale="1">
        <p:scale>
          <a:sx n="63" d="100"/>
          <a:sy n="63" d="100"/>
        </p:scale>
        <p:origin x="7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ckwork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Stonehedge</a:t>
            </a:r>
            <a:r>
              <a:rPr lang="en-US" dirty="0"/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3000 BC to 2000 BC. astronomical significance of the site for its people, are a matter of speculation and debate.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Antikithira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mechanism 150 and 100 BC It is a complex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lockwork"/>
              </a:rPr>
              <a:t>clockwork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mechanism composed of at least 30 meshing bronze gears.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81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d104dbc_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d104dbc_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825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d104dbc_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d104dbc_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199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d104dbc_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d104dbc_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284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d104dbc_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d104dbc_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773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d104dbc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d104dbc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845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d104dbc_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d104dbc_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753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d104dbc_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d104dbc_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877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d104dbc_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d104dbc_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99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d104dbc_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d104dbc_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333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d104dbc_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d104dbc_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556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59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d104dbc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d104dbc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87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59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d104dbc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d104dbc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035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d104dbc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d104dbc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12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d104dbc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d104dbc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18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d104dbc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d104dbc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958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d104dbc_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d104dbc_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151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d104dbc_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d104dbc_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97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986" y="6902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82940" y="4754569"/>
            <a:ext cx="802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Acknoweldgment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:</a:t>
            </a:r>
            <a:r>
              <a:rPr lang="en-US" sz="16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4079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9533-EF78-7347-89B8-58E6CADD0DBD}" type="datetime1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6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9533-EF78-7347-89B8-58E6CADD0DBD}" type="datetime1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0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A6F5-6059-4A40-9B2E-8FB0AE5E16B1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0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2" r:id="rId2"/>
    <p:sldLayoutId id="2147483740" r:id="rId3"/>
    <p:sldLayoutId id="2147483753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4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480" y="1908262"/>
            <a:ext cx="10363200" cy="1470025"/>
          </a:xfrm>
        </p:spPr>
        <p:txBody>
          <a:bodyPr/>
          <a:lstStyle/>
          <a:p>
            <a:r>
              <a:rPr lang="en-US" dirty="0" smtClean="0"/>
              <a:t>Introduction to Data Science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Week #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8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CC00436-D378-E748-A95D-C2703F7F6C55}"/>
              </a:ext>
            </a:extLst>
          </p:cNvPr>
          <p:cNvSpPr txBox="1">
            <a:spLocks/>
          </p:cNvSpPr>
          <p:nvPr/>
        </p:nvSpPr>
        <p:spPr>
          <a:xfrm>
            <a:off x="5126223" y="3142011"/>
            <a:ext cx="5935280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Inter-disciplinary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and task focused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Resource aware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Adaptable to changes in the environment and needs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50DF5AC-E123-3F4C-8FF2-398DCC4EBA7B}"/>
              </a:ext>
            </a:extLst>
          </p:cNvPr>
          <p:cNvSpPr txBox="1">
            <a:spLocks/>
          </p:cNvSpPr>
          <p:nvPr/>
        </p:nvSpPr>
        <p:spPr>
          <a:xfrm>
            <a:off x="695683" y="938793"/>
            <a:ext cx="10985773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then …. data science</a:t>
            </a:r>
          </a:p>
          <a:p>
            <a:r>
              <a:rPr lang="en-US" dirty="0"/>
              <a:t>In both data science and machine learning we extract pattern and insights from data.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F363066-FB52-3F47-AC5A-0336239F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4" y="2544657"/>
            <a:ext cx="4615679" cy="42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6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15399-9CBD-CA43-B912-E97689B5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Potential of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8F8FEE-5345-4C4B-A786-7F9823A7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54B32A3-012D-EA4C-A771-65D5A013EF9C}"/>
              </a:ext>
            </a:extLst>
          </p:cNvPr>
          <p:cNvSpPr txBox="1">
            <a:spLocks/>
          </p:cNvSpPr>
          <p:nvPr/>
        </p:nvSpPr>
        <p:spPr>
          <a:xfrm>
            <a:off x="1504457" y="831228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Disease Diagnosis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7CC6E2B-B15D-5345-AE95-455F1C40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63" y="1291822"/>
            <a:ext cx="3425934" cy="20344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DCAD06B-CA0A-F34F-9329-574CA97C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62" y="4130563"/>
            <a:ext cx="3641211" cy="20344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18C462CA-7C5E-C145-AD0F-70DBA5C05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782" y="1214866"/>
            <a:ext cx="3276315" cy="19218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D53489F-7F8C-2842-9935-D08BB017A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384" y="3992322"/>
            <a:ext cx="3534159" cy="215604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C9A3417-5B92-C440-BABE-0C9051CB9352}"/>
              </a:ext>
            </a:extLst>
          </p:cNvPr>
          <p:cNvSpPr txBox="1">
            <a:spLocks/>
          </p:cNvSpPr>
          <p:nvPr/>
        </p:nvSpPr>
        <p:spPr>
          <a:xfrm>
            <a:off x="7621342" y="3482466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Agriculture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8C745EAE-E651-614F-9BD3-98BD27F4A81E}"/>
              </a:ext>
            </a:extLst>
          </p:cNvPr>
          <p:cNvSpPr txBox="1">
            <a:spLocks/>
          </p:cNvSpPr>
          <p:nvPr/>
        </p:nvSpPr>
        <p:spPr>
          <a:xfrm>
            <a:off x="1613640" y="3692541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Drug Discovery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DC445533-2718-6C44-85C8-E70B131C5027}"/>
              </a:ext>
            </a:extLst>
          </p:cNvPr>
          <p:cNvSpPr txBox="1">
            <a:spLocks/>
          </p:cNvSpPr>
          <p:nvPr/>
        </p:nvSpPr>
        <p:spPr>
          <a:xfrm>
            <a:off x="796291" y="3326294"/>
            <a:ext cx="4618551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malaria from blood smears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A73A9E-BFD8-6844-B68A-25A7037FCA1E}"/>
              </a:ext>
            </a:extLst>
          </p:cNvPr>
          <p:cNvSpPr txBox="1">
            <a:spLocks/>
          </p:cNvSpPr>
          <p:nvPr/>
        </p:nvSpPr>
        <p:spPr>
          <a:xfrm>
            <a:off x="971841" y="6130253"/>
            <a:ext cx="496597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Quickly discovering new drugs for COVID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2184C158-E599-3F48-9765-7E06937E2FE1}"/>
              </a:ext>
            </a:extLst>
          </p:cNvPr>
          <p:cNvSpPr txBox="1">
            <a:spLocks/>
          </p:cNvSpPr>
          <p:nvPr/>
        </p:nvSpPr>
        <p:spPr>
          <a:xfrm>
            <a:off x="6096000" y="3214797"/>
            <a:ext cx="5418369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Predicting and planning for resource needs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77718EF2-5C8F-3440-B28C-CE53E1539A2F}"/>
              </a:ext>
            </a:extLst>
          </p:cNvPr>
          <p:cNvSpPr txBox="1">
            <a:spLocks/>
          </p:cNvSpPr>
          <p:nvPr/>
        </p:nvSpPr>
        <p:spPr>
          <a:xfrm>
            <a:off x="7496385" y="6148364"/>
            <a:ext cx="5418369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 agriculture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76E0BF71-0614-784E-96A9-9E11D8B56DD5}"/>
              </a:ext>
            </a:extLst>
          </p:cNvPr>
          <p:cNvSpPr txBox="1">
            <a:spLocks/>
          </p:cNvSpPr>
          <p:nvPr/>
        </p:nvSpPr>
        <p:spPr>
          <a:xfrm>
            <a:off x="7350848" y="792179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Urban Planning</a:t>
            </a:r>
          </a:p>
        </p:txBody>
      </p:sp>
    </p:spTree>
    <p:extLst>
      <p:ext uri="{BB962C8B-B14F-4D97-AF65-F5344CB8AC3E}">
        <p14:creationId xmlns:p14="http://schemas.microsoft.com/office/powerpoint/2010/main" val="4278701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A936947-52DD-FC4E-BEFA-C5ACAE773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7" y="871073"/>
            <a:ext cx="4622515" cy="4449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5395175-A997-B148-A56A-9737B38E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30" y="871073"/>
            <a:ext cx="7295770" cy="441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15399-9CBD-CA43-B912-E97689B5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Potential of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8F8FEE-5345-4C4B-A786-7F9823A7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54B32A3-012D-EA4C-A771-65D5A013EF9C}"/>
              </a:ext>
            </a:extLst>
          </p:cNvPr>
          <p:cNvSpPr txBox="1">
            <a:spLocks/>
          </p:cNvSpPr>
          <p:nvPr/>
        </p:nvSpPr>
        <p:spPr>
          <a:xfrm>
            <a:off x="888751" y="1106959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Gender Bias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D3119B2F-F8F9-AE42-999D-B203B4697059}"/>
              </a:ext>
            </a:extLst>
          </p:cNvPr>
          <p:cNvSpPr txBox="1">
            <a:spLocks/>
          </p:cNvSpPr>
          <p:nvPr/>
        </p:nvSpPr>
        <p:spPr>
          <a:xfrm>
            <a:off x="7431513" y="1207167"/>
            <a:ext cx="3801202" cy="64374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Racial Bias  </a:t>
            </a:r>
          </a:p>
        </p:txBody>
      </p:sp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xmlns="" id="{96F809DC-0F32-D441-A6AC-2E25CD35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61" y="1767088"/>
            <a:ext cx="6004868" cy="3067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DF0198-551D-8949-8513-7B2177C4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71" y="1921208"/>
            <a:ext cx="3525228" cy="3152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D21FEBC-5A8F-D34D-88AB-1ABB25E379C7}"/>
              </a:ext>
            </a:extLst>
          </p:cNvPr>
          <p:cNvSpPr txBox="1"/>
          <p:nvPr/>
        </p:nvSpPr>
        <p:spPr>
          <a:xfrm>
            <a:off x="600519" y="5257894"/>
            <a:ext cx="4020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DS models for evaluate job applications show bias in favor of male candidate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320CC40-BCA5-5343-AD53-97EF55A254C7}"/>
              </a:ext>
            </a:extLst>
          </p:cNvPr>
          <p:cNvSpPr txBox="1"/>
          <p:nvPr/>
        </p:nvSpPr>
        <p:spPr>
          <a:xfrm>
            <a:off x="6096000" y="5143001"/>
            <a:ext cx="4020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models used in US courts have  shown to be biased against non-white defendants</a:t>
            </a:r>
          </a:p>
        </p:txBody>
      </p:sp>
    </p:spTree>
    <p:extLst>
      <p:ext uri="{BB962C8B-B14F-4D97-AF65-F5344CB8AC3E}">
        <p14:creationId xmlns:p14="http://schemas.microsoft.com/office/powerpoint/2010/main" val="347821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Genius vs. Wisdom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609600" y="1572933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Software developers are hired to produce code.</a:t>
            </a:r>
            <a:endParaRPr/>
          </a:p>
          <a:p>
            <a:pPr marL="0" indent="0">
              <a:buNone/>
            </a:pPr>
            <a:r>
              <a:rPr lang="en"/>
              <a:t>Data Scientists are hired to produce insights.</a:t>
            </a:r>
            <a:endParaRPr/>
          </a:p>
          <a:p>
            <a:pPr marL="0" indent="0">
              <a:buNone/>
            </a:pPr>
            <a:r>
              <a:rPr lang="en">
                <a:solidFill>
                  <a:srgbClr val="FF0000"/>
                </a:solidFill>
              </a:rPr>
              <a:t>Genius shows in finding the right answer!!!</a:t>
            </a:r>
            <a:endParaRPr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">
                <a:solidFill>
                  <a:srgbClr val="FF0000"/>
                </a:solidFill>
              </a:rPr>
              <a:t>Wisdom shows in avoiding the wrong answers.</a:t>
            </a:r>
            <a:endParaRPr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"/>
              <a:t>Data science (like most things) benefits more from wisdom than from genius.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3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Developing Wisdom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Wisdom comes from experience.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Wisdom comes from general knowledge.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Wisdom comes from listening to others.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Wisdom comes from humility, observing how often you have been wrong and why/how.</a:t>
            </a:r>
            <a:endParaRPr/>
          </a:p>
          <a:p>
            <a:pPr marL="0" indent="0">
              <a:buNone/>
            </a:pPr>
            <a:r>
              <a:rPr lang="en"/>
              <a:t>I seek pass on wisdom, through my experience on the difficulty of making good predictions.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661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Developing Curiosity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The good data scientist develops a curiosity about the domain/application they are working in.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They talk shop with the people whose data they are working on.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They read the newspaper every day, to get a broader perspective on the world.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99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Asking Good Questions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rgbClr val="000000"/>
              </a:buClr>
              <a:buSzPts val="1100"/>
              <a:buNone/>
            </a:pPr>
            <a:r>
              <a:rPr lang="en"/>
              <a:t>Software developers are not encouraged to ask questions, but data scientists are:</a:t>
            </a:r>
            <a:endParaRPr/>
          </a:p>
          <a:p>
            <a:r>
              <a:rPr lang="en"/>
              <a:t>What exciting things might you be able to learn from a given data set?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What things do you/your people really want to know?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What data sets might get you there?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389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Let’s Practice Asking Questions!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Who, What, Where, When, and Why on the following datasets:</a:t>
            </a:r>
            <a:endParaRPr/>
          </a:p>
          <a:p>
            <a:r>
              <a:rPr lang="en"/>
              <a:t>Baseball-reference.com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International Movie Database (IMBb)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Google ngrams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NYC taxi cab records</a:t>
            </a:r>
            <a:endParaRPr/>
          </a:p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8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Baseball-Reference.com: biosketch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104" name="Google Shape;104;p19" descr="babe-ruth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34" y="1652967"/>
            <a:ext cx="4975799" cy="443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 descr="babe-ruth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700" y="2433368"/>
            <a:ext cx="6406699" cy="4134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93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Statistical Record of Play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4261600" cy="49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Summary statistics of each years batting, pitching, and fielding record, with teams and awards.</a:t>
            </a:r>
            <a:endParaRPr/>
          </a:p>
        </p:txBody>
      </p:sp>
      <p:pic>
        <p:nvPicPr>
          <p:cNvPr id="112" name="Google Shape;112;p20" descr="babe-ruth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201" y="1600200"/>
            <a:ext cx="6711201" cy="4814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56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795596"/>
            <a:ext cx="10327008" cy="2111143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Why data science? </a:t>
            </a:r>
            <a:r>
              <a:rPr lang="en-US" dirty="0" smtClean="0"/>
              <a:t>What </a:t>
            </a:r>
            <a:r>
              <a:rPr lang="en-US" dirty="0"/>
              <a:t>is data science?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en-US" dirty="0"/>
              <a:t> is this class and what it is not?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The data science process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Example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Baseball Questions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How to best measure individual player’s skill, value or performance?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How fair do trades between teams work out?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What is the trajectory of player’s performances as they mature and age?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To what extent does batting performance correlate with the position played?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15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Demographic Questions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Do left-handed people have shorter lifespans than right-handers?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How often do people return to where they were born?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Do player salaries reflect past, present, or future performance?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Are heights and weights increasing in the population?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8893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IMDb: Movie Data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7298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131" name="Google Shape;131;p23" descr="imdb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33" y="1832567"/>
            <a:ext cx="6228568" cy="429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 descr="imdb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301" y="1752400"/>
            <a:ext cx="5093367" cy="4298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589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920167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IMDb: Actor Data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139" name="Google Shape;139;p24" descr="imdb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067" y="1749677"/>
            <a:ext cx="5505901" cy="456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 descr="imdb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749667"/>
            <a:ext cx="5821699" cy="4754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62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Movie Questions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Can we predict how well people will like a movie?  What about its gross?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What does the social network of actors look like? (Six degrees of Kevin Bacon)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What is the age distribution of actors and actresses in film?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Do stars live longer or shorter lives than the bit players or public?</a:t>
            </a:r>
            <a:endParaRPr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44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Google Ngrams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Presents an annual time series of the frequency of every “popular” word/phrase with 1 to 5 words occurs in scanned books.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`Popular’ means appears &gt;40 times in total.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Google has scanned about 15% of all books ever published, making this resource quite comprehensive.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6780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Google Ngram Viewer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9" name="Google Shape;159;p27" descr="ngram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067" y="1714516"/>
            <a:ext cx="8244100" cy="4676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8318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Ngram Questions</a:t>
            </a: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has the amount of cursing changed over time?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What is the lifespan of fame and technologies? Is it increasing/decreasing?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How often do new words emerge?  Do they stay in common usage?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What words are associated with other words, i.e. can you build a language model?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5790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NYC Taxi Cab Data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Gives driver/owner, pickup/dropoff location, and fare data for every taxi trip taken.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Data obtained from NYC via Freedom of Information Act Request (FOA)</a:t>
            </a:r>
            <a:endParaRPr/>
          </a:p>
        </p:txBody>
      </p:sp>
      <p:pic>
        <p:nvPicPr>
          <p:cNvPr id="172" name="Google Shape;172;p29" descr="tax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01" y="4471733"/>
            <a:ext cx="9569732" cy="2096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8336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/>
              <a:t>Taxicab Questions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do drivers make each night?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How far do they travel?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How much slower is traffic during rush hour?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Where are people traveling to/from at different times of the day?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Do faster drivers get tipped better?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Where should drivers go to pick up their next fare?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7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768" y="983807"/>
            <a:ext cx="10327008" cy="2111143"/>
          </a:xfrm>
        </p:spPr>
        <p:txBody>
          <a:bodyPr/>
          <a:lstStyle/>
          <a:p>
            <a:r>
              <a:rPr lang="en-US" dirty="0"/>
              <a:t>Jobs!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189838" y="3026265"/>
            <a:ext cx="1037968" cy="642551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45052F6-6A45-6746-9D27-738FF366F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9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</p:spTree>
    <p:extLst>
      <p:ext uri="{BB962C8B-B14F-4D97-AF65-F5344CB8AC3E}">
        <p14:creationId xmlns:p14="http://schemas.microsoft.com/office/powerpoint/2010/main" val="2404036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xmlns="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-36731"/>
              <a:gd name="adj2" fmla="val 6287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What is the scientific goal?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What would you do if you had </a:t>
            </a:r>
            <a:r>
              <a:rPr lang="en-US" sz="2000" b="1" dirty="0"/>
              <a:t>all</a:t>
            </a:r>
            <a:r>
              <a:rPr lang="en-US" sz="2000" dirty="0"/>
              <a:t> of the data?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What do you want to predict or estimate?</a:t>
            </a:r>
          </a:p>
        </p:txBody>
      </p:sp>
    </p:spTree>
    <p:extLst>
      <p:ext uri="{BB962C8B-B14F-4D97-AF65-F5344CB8AC3E}">
        <p14:creationId xmlns:p14="http://schemas.microsoft.com/office/powerpoint/2010/main" val="2022963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xmlns="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-2153"/>
              <a:gd name="adj2" fmla="val 6155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How were the data sampled?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Which data are relevant?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Are there privacy issues?</a:t>
            </a:r>
          </a:p>
        </p:txBody>
      </p:sp>
    </p:spTree>
    <p:extLst>
      <p:ext uri="{BB962C8B-B14F-4D97-AF65-F5344CB8AC3E}">
        <p14:creationId xmlns:p14="http://schemas.microsoft.com/office/powerpoint/2010/main" val="61273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xmlns="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28451"/>
              <a:gd name="adj2" fmla="val 6212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Plot the data.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Are there anomalies or egregious issues?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Are there patterns?</a:t>
            </a:r>
          </a:p>
        </p:txBody>
      </p:sp>
    </p:spTree>
    <p:extLst>
      <p:ext uri="{BB962C8B-B14F-4D97-AF65-F5344CB8AC3E}">
        <p14:creationId xmlns:p14="http://schemas.microsoft.com/office/powerpoint/2010/main" val="3455907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xmlns="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62234"/>
              <a:gd name="adj2" fmla="val 6306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Build a model.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Fit the model.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Validate the model.</a:t>
            </a:r>
          </a:p>
        </p:txBody>
      </p:sp>
    </p:spTree>
    <p:extLst>
      <p:ext uri="{BB962C8B-B14F-4D97-AF65-F5344CB8AC3E}">
        <p14:creationId xmlns:p14="http://schemas.microsoft.com/office/powerpoint/2010/main" val="3848939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xmlns="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99594"/>
              <a:gd name="adj2" fmla="val 625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What did we learn?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Do the results make sense?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Can we effectively tell a story?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5549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material of the course will integrate the five key facets of an investigation using data: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collection; data wrangling, cleaning, and sampling to get a suitable data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management; accessing data quickly and reliably.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analysis; generating hypotheses and building intuition.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prediction or statistical learning.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communication; summarizing results through visualization, stories, and interpretable summaries.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E495682-74F5-F144-8D35-39425AF5BFA0}"/>
              </a:ext>
            </a:extLst>
          </p:cNvPr>
          <p:cNvGrpSpPr/>
          <p:nvPr/>
        </p:nvGrpSpPr>
        <p:grpSpPr>
          <a:xfrm>
            <a:off x="1845" y="983807"/>
            <a:ext cx="4155090" cy="4905346"/>
            <a:chOff x="731529" y="1130108"/>
            <a:chExt cx="4470400" cy="49053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4FC25A81-9B2E-A04D-B8AE-B4B486E0E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9" y="1717453"/>
              <a:ext cx="4470400" cy="4318000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xmlns="" id="{8CA55CAA-0879-4E45-B3CA-4E8CC80640B2}"/>
                </a:ext>
              </a:extLst>
            </p:cNvPr>
            <p:cNvSpPr txBox="1">
              <a:spLocks/>
            </p:cNvSpPr>
            <p:nvPr/>
          </p:nvSpPr>
          <p:spPr>
            <a:xfrm>
              <a:off x="2069368" y="1130108"/>
              <a:ext cx="1530359" cy="767276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Theory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xmlns="" id="{FA4CB639-1897-1849-9F46-4696A7E96760}"/>
                </a:ext>
              </a:extLst>
            </p:cNvPr>
            <p:cNvSpPr txBox="1">
              <a:spLocks/>
            </p:cNvSpPr>
            <p:nvPr/>
          </p:nvSpPr>
          <p:spPr>
            <a:xfrm>
              <a:off x="1020554" y="2043686"/>
              <a:ext cx="3806089" cy="399176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Key Machine Learning concept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Important metrics for evaluation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Handling different kinds of data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Extracting insights from analysis of the models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5659963-F083-1444-9C9A-8FAA82FD536B}"/>
              </a:ext>
            </a:extLst>
          </p:cNvPr>
          <p:cNvGrpSpPr/>
          <p:nvPr/>
        </p:nvGrpSpPr>
        <p:grpSpPr>
          <a:xfrm>
            <a:off x="4095236" y="976327"/>
            <a:ext cx="4155090" cy="4905346"/>
            <a:chOff x="832911" y="1130108"/>
            <a:chExt cx="4470400" cy="490534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87A78CEC-DFA0-5842-8F1F-8C9265A5B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911" y="1717454"/>
              <a:ext cx="4470400" cy="4318000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xmlns="" id="{745C90C7-61B8-544B-81BA-A24603521C25}"/>
                </a:ext>
              </a:extLst>
            </p:cNvPr>
            <p:cNvSpPr txBox="1">
              <a:spLocks/>
            </p:cNvSpPr>
            <p:nvPr/>
          </p:nvSpPr>
          <p:spPr>
            <a:xfrm>
              <a:off x="2069368" y="1130108"/>
              <a:ext cx="1860111" cy="767276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Practice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xmlns="" id="{35B6B547-2D62-8845-AA1B-0C57BAD01645}"/>
                </a:ext>
              </a:extLst>
            </p:cNvPr>
            <p:cNvSpPr txBox="1">
              <a:spLocks/>
            </p:cNvSpPr>
            <p:nvPr/>
          </p:nvSpPr>
          <p:spPr>
            <a:xfrm>
              <a:off x="1020554" y="2043686"/>
              <a:ext cx="3806089" cy="399176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300" dirty="0"/>
                <a:t>Implement ML and deep learning models using python libraries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endParaRPr lang="en-US" sz="2300" dirty="0"/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300" dirty="0"/>
                <a:t>Using free online tools and resources for data science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281ECAA-3333-BE43-AB4B-D50EF2A60956}"/>
              </a:ext>
            </a:extLst>
          </p:cNvPr>
          <p:cNvGrpSpPr/>
          <p:nvPr/>
        </p:nvGrpSpPr>
        <p:grpSpPr>
          <a:xfrm>
            <a:off x="8113059" y="983807"/>
            <a:ext cx="4036773" cy="4905346"/>
            <a:chOff x="731529" y="1130108"/>
            <a:chExt cx="4470400" cy="49053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4745A86E-61BC-F240-A5BC-8F61CE70D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9" y="1717453"/>
              <a:ext cx="4470400" cy="4318000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xmlns="" id="{F67AF69A-72C3-7343-AECB-D3DE4F5246D6}"/>
                </a:ext>
              </a:extLst>
            </p:cNvPr>
            <p:cNvSpPr txBox="1">
              <a:spLocks/>
            </p:cNvSpPr>
            <p:nvPr/>
          </p:nvSpPr>
          <p:spPr>
            <a:xfrm>
              <a:off x="2069368" y="1130108"/>
              <a:ext cx="1530359" cy="767276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Impact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xmlns="" id="{BB3181A1-6926-3F47-A4D0-60DF09118C8A}"/>
                </a:ext>
              </a:extLst>
            </p:cNvPr>
            <p:cNvSpPr txBox="1">
              <a:spLocks/>
            </p:cNvSpPr>
            <p:nvPr/>
          </p:nvSpPr>
          <p:spPr>
            <a:xfrm>
              <a:off x="1020554" y="2043686"/>
              <a:ext cx="3806089" cy="399176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Solving real-life problems using DS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Evaluating the social impact of 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322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07EFA104-8E82-EA4B-B070-F6D70B77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B311608-8245-3C48-B9FF-4556828F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969C504-F61B-214D-B8D4-25D7668112F2}"/>
              </a:ext>
            </a:extLst>
          </p:cNvPr>
          <p:cNvSpPr/>
          <p:nvPr/>
        </p:nvSpPr>
        <p:spPr>
          <a:xfrm>
            <a:off x="674913" y="63896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343746"/>
                </a:solidFill>
                <a:latin typeface="et-book"/>
              </a:rPr>
              <a:t>Statistics. Math. Computer Science. Physics. Long ago, the four disciplines lived together in harmony. Then, everything changed when the Computer Science attacked. Only a master of all four elements, could stop them, but when the world needed it most, it was not invented. A few years ago the world discovered the new master, a scientist called data scientist, a master of all four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03192269-7FF7-8B4C-9926-A8430340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372" y="1544609"/>
            <a:ext cx="8305800" cy="472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768" y="983807"/>
            <a:ext cx="10327008" cy="2111143"/>
          </a:xfrm>
        </p:spPr>
        <p:txBody>
          <a:bodyPr/>
          <a:lstStyle/>
          <a:p>
            <a:r>
              <a:rPr lang="en-US" dirty="0"/>
              <a:t>Jobs!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425514" y="4676619"/>
            <a:ext cx="1037968" cy="642551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/>
          <p:cNvSpPr/>
          <p:nvPr/>
        </p:nvSpPr>
        <p:spPr>
          <a:xfrm rot="6310703">
            <a:off x="4464480" y="2192985"/>
            <a:ext cx="3361038" cy="744982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6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04743F-DDD9-114E-829E-B154EA31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12" y="2432326"/>
            <a:ext cx="5303103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3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 or crops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close up of a plant&#10;&#10;Description automatically generated">
            <a:extLst>
              <a:ext uri="{FF2B5EF4-FFF2-40B4-BE49-F238E27FC236}">
                <a16:creationId xmlns:a16="http://schemas.microsoft.com/office/drawing/2014/main" xmlns="" id="{53D1D33E-960E-A445-8427-28708C64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0" y="2507698"/>
            <a:ext cx="5473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Long time ago (thousands of years) science was only</a:t>
            </a:r>
          </a:p>
          <a:p>
            <a:r>
              <a:rPr lang="en-US" sz="2600" dirty="0"/>
              <a:t>empirical and people counted stars or crops and used the data to create machines to describe the phenomena</a:t>
            </a:r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A picture containing building, cake, photo, table&#10;&#10;Description automatically generated">
            <a:extLst>
              <a:ext uri="{FF2B5EF4-FFF2-40B4-BE49-F238E27FC236}">
                <a16:creationId xmlns:a16="http://schemas.microsoft.com/office/drawing/2014/main" xmlns="" id="{416CADC6-F9BC-F045-A992-544C5BA8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96" y="2866571"/>
            <a:ext cx="7553739" cy="31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1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Few hundred years: theoretical approaches, try to derive</a:t>
            </a:r>
          </a:p>
          <a:p>
            <a:r>
              <a:rPr lang="en-US" sz="2600" dirty="0"/>
              <a:t>equations to describe general phenomena.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69" y="2659062"/>
            <a:ext cx="7835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8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E3CBAC4D-D0FA-7442-8170-F67E30CA3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a hundred years ago: computational approaches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1918FC9-FC0B-4A48-8611-04B2EAB7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6" y="2205873"/>
            <a:ext cx="4416142" cy="336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14EF837-2110-5841-B248-531D38CB8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575" y="2183647"/>
            <a:ext cx="4363825" cy="34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5106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3802</TotalTime>
  <Words>1351</Words>
  <Application>Microsoft Office PowerPoint</Application>
  <PresentationFormat>Widescreen</PresentationFormat>
  <Paragraphs>219</Paragraphs>
  <Slides>38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et-book</vt:lpstr>
      <vt:lpstr>Karla</vt:lpstr>
      <vt:lpstr>GEC_template</vt:lpstr>
      <vt:lpstr>Introduction to Data Science   Week # 1</vt:lpstr>
      <vt:lpstr>Lecture Outline</vt:lpstr>
      <vt:lpstr>Why?</vt:lpstr>
      <vt:lpstr>Why?</vt:lpstr>
      <vt:lpstr>History</vt:lpstr>
      <vt:lpstr>History (cont)</vt:lpstr>
      <vt:lpstr>History (cont)</vt:lpstr>
      <vt:lpstr>History (cont)</vt:lpstr>
      <vt:lpstr>History (cont)</vt:lpstr>
      <vt:lpstr>History (cont)</vt:lpstr>
      <vt:lpstr>The Potential of Data Science</vt:lpstr>
      <vt:lpstr>The Potential of Data Science</vt:lpstr>
      <vt:lpstr>Genius vs. Wisdom</vt:lpstr>
      <vt:lpstr>Developing Wisdom</vt:lpstr>
      <vt:lpstr>Developing Curiosity</vt:lpstr>
      <vt:lpstr>Asking Good Questions</vt:lpstr>
      <vt:lpstr>Let’s Practice Asking Questions!</vt:lpstr>
      <vt:lpstr>Baseball-Reference.com: biosketch</vt:lpstr>
      <vt:lpstr>Statistical Record of Play</vt:lpstr>
      <vt:lpstr>Baseball Questions</vt:lpstr>
      <vt:lpstr>Demographic Questions</vt:lpstr>
      <vt:lpstr>IMDb: Movie Data</vt:lpstr>
      <vt:lpstr>IMDb: Actor Data</vt:lpstr>
      <vt:lpstr>Movie Questions</vt:lpstr>
      <vt:lpstr>Google Ngrams</vt:lpstr>
      <vt:lpstr>Google Ngram Viewer</vt:lpstr>
      <vt:lpstr>Ngram Questions</vt:lpstr>
      <vt:lpstr>NYC Taxi Cab Data</vt:lpstr>
      <vt:lpstr>Taxicab Questions</vt:lpstr>
      <vt:lpstr>What?</vt:lpstr>
      <vt:lpstr>What?</vt:lpstr>
      <vt:lpstr>What?</vt:lpstr>
      <vt:lpstr>What?</vt:lpstr>
      <vt:lpstr>What?</vt:lpstr>
      <vt:lpstr>What?</vt:lpstr>
      <vt:lpstr>What?</vt:lpstr>
      <vt:lpstr>Goal of the course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lenovo</cp:lastModifiedBy>
  <cp:revision>271</cp:revision>
  <cp:lastPrinted>2018-06-25T15:52:14Z</cp:lastPrinted>
  <dcterms:created xsi:type="dcterms:W3CDTF">2018-06-24T22:03:35Z</dcterms:created>
  <dcterms:modified xsi:type="dcterms:W3CDTF">2023-09-19T17:53:31Z</dcterms:modified>
</cp:coreProperties>
</file>